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336" r:id="rId4"/>
    <p:sldId id="292" r:id="rId5"/>
    <p:sldId id="283" r:id="rId6"/>
    <p:sldId id="356" r:id="rId7"/>
    <p:sldId id="314" r:id="rId8"/>
    <p:sldId id="289" r:id="rId9"/>
    <p:sldId id="313" r:id="rId10"/>
    <p:sldId id="357" r:id="rId11"/>
    <p:sldId id="306" r:id="rId12"/>
    <p:sldId id="358" r:id="rId13"/>
    <p:sldId id="359" r:id="rId14"/>
    <p:sldId id="307" r:id="rId15"/>
    <p:sldId id="308" r:id="rId16"/>
    <p:sldId id="298" r:id="rId17"/>
    <p:sldId id="299" r:id="rId18"/>
    <p:sldId id="300" r:id="rId19"/>
    <p:sldId id="302" r:id="rId20"/>
    <p:sldId id="309" r:id="rId21"/>
    <p:sldId id="303" r:id="rId22"/>
    <p:sldId id="304" r:id="rId23"/>
    <p:sldId id="305" r:id="rId24"/>
    <p:sldId id="301" r:id="rId25"/>
    <p:sldId id="297" r:id="rId26"/>
    <p:sldId id="326" r:id="rId27"/>
    <p:sldId id="328" r:id="rId28"/>
    <p:sldId id="329" r:id="rId29"/>
    <p:sldId id="331" r:id="rId30"/>
    <p:sldId id="310" r:id="rId31"/>
    <p:sldId id="332" r:id="rId32"/>
    <p:sldId id="333" r:id="rId33"/>
    <p:sldId id="330" r:id="rId34"/>
    <p:sldId id="334" r:id="rId35"/>
    <p:sldId id="360" r:id="rId36"/>
    <p:sldId id="361" r:id="rId37"/>
    <p:sldId id="362" r:id="rId38"/>
    <p:sldId id="364" r:id="rId39"/>
    <p:sldId id="365" r:id="rId40"/>
    <p:sldId id="363" r:id="rId41"/>
    <p:sldId id="335" r:id="rId42"/>
    <p:sldId id="25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89324" autoAdjust="0"/>
  </p:normalViewPr>
  <p:slideViewPr>
    <p:cSldViewPr>
      <p:cViewPr varScale="1">
        <p:scale>
          <a:sx n="85" d="100"/>
          <a:sy n="85" d="100"/>
        </p:scale>
        <p:origin x="6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2EHcpg52u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-net.org/download-imageurls" TargetMode="External"/><Relationship Id="rId2" Type="http://schemas.openxmlformats.org/officeDocument/2006/relationships/hyperlink" Target="http://image-net.org/about-sta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inceton.edu/" TargetMode="External"/><Relationship Id="rId5" Type="http://schemas.openxmlformats.org/officeDocument/2006/relationships/hyperlink" Target="http://www.stanford.edu/" TargetMode="External"/><Relationship Id="rId4" Type="http://schemas.openxmlformats.org/officeDocument/2006/relationships/hyperlink" Target="http://vision.stanford.edu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nadian_Institute_for_Advanced_Research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National_Institute_of_Standards_and_Technolog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datasets_for_machine-learning_research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slim#Pretrained" TargetMode="External"/><Relationship Id="rId2" Type="http://schemas.openxmlformats.org/officeDocument/2006/relationships/hyperlink" Target="http://www.image-net.org/challenges/LSVRC/201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ofjFQddwHE" TargetMode="External"/><Relationship Id="rId4" Type="http://schemas.openxmlformats.org/officeDocument/2006/relationships/hyperlink" Target="https://www.youtube.com/watch?v=_2EHcpg52u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1736"/>
            <a:ext cx="8001000" cy="2726306"/>
          </a:xfrm>
        </p:spPr>
        <p:txBody>
          <a:bodyPr>
            <a:normAutofit fontScale="90000"/>
          </a:bodyPr>
          <a:lstStyle/>
          <a:p>
            <a:r>
              <a:rPr lang="en-US" dirty="0"/>
              <a:t>Unit III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6700" b="1" dirty="0"/>
              <a:t>Further Steps in                 Deep Learning </a:t>
            </a:r>
            <a:r>
              <a:rPr lang="en-US" dirty="0"/>
              <a:t>– part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689" y="3602038"/>
            <a:ext cx="7465326" cy="3255962"/>
          </a:xfrm>
        </p:spPr>
        <p:txBody>
          <a:bodyPr>
            <a:normAutofit/>
          </a:bodyPr>
          <a:lstStyle/>
          <a:p>
            <a:r>
              <a:rPr lang="en-US" u="sng" dirty="0"/>
              <a:t>Subject: Artificial Intelligence,</a:t>
            </a:r>
            <a:endParaRPr lang="en-US" dirty="0"/>
          </a:p>
          <a:p>
            <a:r>
              <a:rPr lang="en-US" dirty="0"/>
              <a:t>Final Year, </a:t>
            </a:r>
            <a:r>
              <a:rPr lang="en-US" dirty="0" err="1"/>
              <a:t>BTech</a:t>
            </a:r>
            <a:r>
              <a:rPr lang="en-US" dirty="0"/>
              <a:t>: Department Elective                 (Electronics, E&amp;TC)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5672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21BA-1E9A-46F6-9AA3-382BD8F2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3B79-03DA-4DC0-942F-9FDB42CB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Convolutional networks (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ConvNets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) have recently enjoyed a great success in large-scale image and video recognition (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Krizhevsky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et al., 2012; 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Zeiler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&amp; Fergus, 2013; 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Sermanet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et al., 2014; 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Simonyan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&amp; Zisserman, 2014) which has become possible due to the large public image repositories, such as ImageNet (Deng et al., 2009), and high-performance computing systems, such as GPUs or large-scale distributed clusters (Dean et al., 2012). </a:t>
            </a:r>
          </a:p>
          <a:p>
            <a:pPr algn="l"/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In particular, an important role in the advance of deep visual recognition architectures has been played by the ImageNet Large-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ScaleVisual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Recognition Challenge (ILSVRC) (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Russakovsky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et al., 2014), which has served as a testbed for a few generations of large-scale image classification systems, from high-dimensional shallow feature encodings (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Perronnin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et al., 2010) (the winner of ILSVRC-2011) to deep 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ConvNets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(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Krizhevsky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et al., 2012) (the winner of ILSVRC-2012).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020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/>
              <a:t>TL </a:t>
            </a:r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9" t="55408" r="21687" b="27102"/>
          <a:stretch/>
        </p:blipFill>
        <p:spPr bwMode="auto">
          <a:xfrm>
            <a:off x="762000" y="1272381"/>
            <a:ext cx="794582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74093" y="3352800"/>
            <a:ext cx="3880513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If we apply TL for this…..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093" y="708819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400" dirty="0"/>
              <a:t>Lets say we have a ANN for a speech </a:t>
            </a:r>
            <a:r>
              <a:rPr lang="en-IN" sz="2400" dirty="0" err="1"/>
              <a:t>recog</a:t>
            </a:r>
            <a:r>
              <a:rPr lang="en-IN" sz="2400" dirty="0"/>
              <a:t> application 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3" t="56662" r="20786" b="21669"/>
          <a:stretch/>
        </p:blipFill>
        <p:spPr bwMode="auto">
          <a:xfrm>
            <a:off x="283059" y="3947738"/>
            <a:ext cx="8479942" cy="179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221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IDFont+F6"/>
              </a:rPr>
              <a:t>The popular CNN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52600"/>
            <a:ext cx="721708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86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D3266-4806-428A-BA2B-D29DD2DE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11" y="1054667"/>
            <a:ext cx="6558378" cy="462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43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Another Example for TL - DL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2" t="24462" r="42204" b="51769"/>
          <a:stretch/>
        </p:blipFill>
        <p:spPr bwMode="auto">
          <a:xfrm>
            <a:off x="258096" y="1524000"/>
            <a:ext cx="8860511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29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24066" r="43096" b="33150"/>
          <a:stretch/>
        </p:blipFill>
        <p:spPr bwMode="auto">
          <a:xfrm>
            <a:off x="152400" y="990600"/>
            <a:ext cx="8839200" cy="456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891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example of TL in DL - CNN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24350" r="43219" b="39465"/>
          <a:stretch/>
        </p:blipFill>
        <p:spPr bwMode="auto">
          <a:xfrm>
            <a:off x="381000" y="2057400"/>
            <a:ext cx="800100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1462585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https://www.youtube.com/watch?v=_2EHcpg52uU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9698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trained on a big database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3" t="24350" r="43897" b="34640"/>
          <a:stretch/>
        </p:blipFill>
        <p:spPr bwMode="auto">
          <a:xfrm>
            <a:off x="381000" y="1439529"/>
            <a:ext cx="8382000" cy="441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596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570"/>
            <a:ext cx="8229600" cy="639762"/>
          </a:xfrm>
        </p:spPr>
        <p:txBody>
          <a:bodyPr>
            <a:normAutofit/>
          </a:bodyPr>
          <a:lstStyle/>
          <a:p>
            <a:r>
              <a:rPr lang="en-IN" sz="3200" dirty="0"/>
              <a:t>Technique 1: Train the Top layer model only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8" t="25709" r="48455" b="50204"/>
          <a:stretch/>
        </p:blipFill>
        <p:spPr bwMode="auto">
          <a:xfrm>
            <a:off x="1020170" y="693760"/>
            <a:ext cx="678918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5" t="26446" r="44441" b="34562"/>
          <a:stretch/>
        </p:blipFill>
        <p:spPr bwMode="auto">
          <a:xfrm>
            <a:off x="762000" y="2971800"/>
            <a:ext cx="7772400" cy="364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925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/>
              <a:t>Technique 2: Fine tune all layers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8" t="24953" r="44405" b="34640"/>
          <a:stretch/>
        </p:blipFill>
        <p:spPr bwMode="auto">
          <a:xfrm>
            <a:off x="533400" y="1371600"/>
            <a:ext cx="8168186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18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Principle and need of  Transfer Learning in Machine Learning and Deep Learning</a:t>
            </a:r>
          </a:p>
          <a:p>
            <a:r>
              <a:rPr lang="en-US" sz="2400" dirty="0"/>
              <a:t>Deep learning image classification topologies like </a:t>
            </a:r>
            <a:r>
              <a:rPr lang="en-US" sz="2400" dirty="0" err="1"/>
              <a:t>LeNet</a:t>
            </a:r>
            <a:r>
              <a:rPr lang="en-US" sz="2400" dirty="0"/>
              <a:t>, </a:t>
            </a:r>
            <a:r>
              <a:rPr lang="en-US" sz="2400" dirty="0" err="1"/>
              <a:t>AlexNet</a:t>
            </a:r>
            <a:endParaRPr lang="en-US" sz="2400" dirty="0"/>
          </a:p>
          <a:p>
            <a:r>
              <a:rPr lang="en-US" sz="2400" dirty="0"/>
              <a:t>VGG-16/VGG-19 </a:t>
            </a:r>
          </a:p>
          <a:p>
            <a:r>
              <a:rPr lang="en-US" sz="2400" dirty="0"/>
              <a:t>Inception and </a:t>
            </a:r>
            <a:r>
              <a:rPr lang="en-US" sz="2400" dirty="0" err="1"/>
              <a:t>ResNet</a:t>
            </a:r>
            <a:r>
              <a:rPr lang="en-US" sz="2400" dirty="0"/>
              <a:t>, </a:t>
            </a:r>
            <a:r>
              <a:rPr lang="en-US" sz="2400" dirty="0" err="1"/>
              <a:t>GoogleNet</a:t>
            </a:r>
            <a:endParaRPr lang="en-US" sz="2400" dirty="0"/>
          </a:p>
          <a:p>
            <a:r>
              <a:rPr lang="en-US" sz="2400" dirty="0"/>
              <a:t>Introduction to Recurrent Neural nets (RNN).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08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739140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139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What do we do after this…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t="26159" r="44575" b="35545"/>
          <a:stretch/>
        </p:blipFill>
        <p:spPr bwMode="auto">
          <a:xfrm>
            <a:off x="380999" y="1676400"/>
            <a:ext cx="803519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6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Generally what do each layer do in CNN …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22239" r="43727" b="36751"/>
          <a:stretch/>
        </p:blipFill>
        <p:spPr bwMode="auto">
          <a:xfrm>
            <a:off x="457200" y="1600200"/>
            <a:ext cx="8108574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85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IN" dirty="0"/>
              <a:t>Can we do partial transfer learning ?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t="34576" r="43670" b="42355"/>
          <a:stretch/>
        </p:blipFill>
        <p:spPr bwMode="auto">
          <a:xfrm>
            <a:off x="228600" y="1066800"/>
            <a:ext cx="823957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4" t="26633" r="44126" b="51726"/>
          <a:stretch/>
        </p:blipFill>
        <p:spPr bwMode="auto">
          <a:xfrm>
            <a:off x="228600" y="4038599"/>
            <a:ext cx="8382000" cy="230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054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29"/>
            <a:ext cx="8229600" cy="1143000"/>
          </a:xfrm>
        </p:spPr>
        <p:txBody>
          <a:bodyPr>
            <a:normAutofit/>
          </a:bodyPr>
          <a:lstStyle/>
          <a:p>
            <a:r>
              <a:rPr lang="en-IN" sz="2800" b="1" dirty="0"/>
              <a:t>Where does transfer learning make sense ?</a:t>
            </a:r>
            <a:br>
              <a:rPr lang="en-IN" sz="2800" b="1" dirty="0"/>
            </a:br>
            <a:r>
              <a:rPr lang="en-IN" sz="2800" b="1" dirty="0"/>
              <a:t>(Transfer from  A </a:t>
            </a:r>
            <a:r>
              <a:rPr lang="en-IN" sz="2800" b="1" dirty="0">
                <a:sym typeface="Wingdings" pitchFamily="2" charset="2"/>
              </a:rPr>
              <a:t> Task B)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525963"/>
          </a:xfrm>
        </p:spPr>
        <p:txBody>
          <a:bodyPr>
            <a:normAutofit/>
          </a:bodyPr>
          <a:lstStyle/>
          <a:p>
            <a:r>
              <a:rPr lang="en-IN" sz="2800" dirty="0"/>
              <a:t>Task A and B has the same input x. </a:t>
            </a:r>
            <a:endParaRPr lang="en-IN" sz="2400" i="1" dirty="0"/>
          </a:p>
          <a:p>
            <a:pPr marL="0" indent="0">
              <a:buNone/>
            </a:pPr>
            <a:r>
              <a:rPr lang="en-IN" sz="2400" i="1" dirty="0"/>
              <a:t>     (Image : Image, Speech : Speech, Video :Video)</a:t>
            </a:r>
          </a:p>
          <a:p>
            <a:r>
              <a:rPr lang="en-IN" sz="2800" dirty="0"/>
              <a:t>You have a lot more data for Task A than Task B.</a:t>
            </a:r>
          </a:p>
          <a:p>
            <a:r>
              <a:rPr lang="en-IN" sz="2800" dirty="0"/>
              <a:t>Low level features from A could be helpful for learning B.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76" y="3352800"/>
            <a:ext cx="6019800" cy="32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61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382000" cy="762000"/>
          </a:xfrm>
        </p:spPr>
        <p:txBody>
          <a:bodyPr>
            <a:normAutofit/>
          </a:bodyPr>
          <a:lstStyle/>
          <a:p>
            <a:r>
              <a:rPr lang="en-IN" sz="3200" dirty="0"/>
              <a:t>Where Transfer Learning may not work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7467600" cy="914399"/>
          </a:xfrm>
        </p:spPr>
        <p:txBody>
          <a:bodyPr/>
          <a:lstStyle/>
          <a:p>
            <a:r>
              <a:rPr lang="en-IN" sz="2400" dirty="0"/>
              <a:t>Types of data and the task are different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t="28906" r="45754" b="34570"/>
          <a:stretch/>
        </p:blipFill>
        <p:spPr bwMode="auto">
          <a:xfrm>
            <a:off x="1026459" y="1447800"/>
            <a:ext cx="6248400" cy="317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16859" y="5029200"/>
            <a:ext cx="7467600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Low size database to high size database will not work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3536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Huge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</a:t>
            </a:r>
            <a:r>
              <a:rPr lang="en-IN" dirty="0" err="1"/>
              <a:t>ImageNet</a:t>
            </a:r>
            <a:endParaRPr lang="en-IN" dirty="0"/>
          </a:p>
          <a:p>
            <a:r>
              <a:rPr lang="en-IN" dirty="0"/>
              <a:t>2. CIFAR 10, CIFAR-100</a:t>
            </a:r>
          </a:p>
          <a:p>
            <a:r>
              <a:rPr lang="en-IN" dirty="0"/>
              <a:t>3. </a:t>
            </a:r>
            <a:r>
              <a:rPr lang="en-IN"/>
              <a:t>MNIST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3713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ImageNet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514" y="1447800"/>
            <a:ext cx="8875486" cy="5105400"/>
          </a:xfrm>
        </p:spPr>
        <p:txBody>
          <a:bodyPr>
            <a:normAutofit/>
          </a:bodyPr>
          <a:lstStyle/>
          <a:p>
            <a:r>
              <a:rPr lang="en-IN" sz="2000" dirty="0" err="1"/>
              <a:t>ImageNet</a:t>
            </a:r>
            <a:r>
              <a:rPr lang="en-IN" sz="2000" dirty="0"/>
              <a:t> has over 14M images (14,197,122)</a:t>
            </a:r>
          </a:p>
          <a:p>
            <a:r>
              <a:rPr lang="en-IN" sz="2000" dirty="0">
                <a:hlinkClick r:id="rId2"/>
              </a:rPr>
              <a:t>http://image-net.org/about-stats</a:t>
            </a:r>
            <a:r>
              <a:rPr lang="en-IN" sz="2000" dirty="0"/>
              <a:t> (more details)</a:t>
            </a:r>
          </a:p>
          <a:p>
            <a:r>
              <a:rPr lang="en-IN" sz="2000" dirty="0"/>
              <a:t>27 High level categories (more than 20,000 subcategories)</a:t>
            </a:r>
          </a:p>
          <a:p>
            <a:pPr marL="0" indent="0">
              <a:buNone/>
            </a:pPr>
            <a:r>
              <a:rPr lang="en-IN" sz="2000" dirty="0"/>
              <a:t>	(i.e. </a:t>
            </a:r>
            <a:r>
              <a:rPr lang="en-US" sz="2000" dirty="0"/>
              <a:t>On average, there are over 500 images per subcategory)</a:t>
            </a:r>
            <a:endParaRPr lang="en-IN" sz="2000" dirty="0"/>
          </a:p>
          <a:p>
            <a:pPr marL="0" indent="0">
              <a:buNone/>
            </a:pPr>
            <a:r>
              <a:rPr lang="en-US" sz="2000" b="1" dirty="0"/>
              <a:t>Q: Does </a:t>
            </a:r>
            <a:r>
              <a:rPr lang="en-US" sz="2000" b="1" dirty="0" err="1"/>
              <a:t>ImageNet</a:t>
            </a:r>
            <a:r>
              <a:rPr lang="en-US" sz="2000" b="1" dirty="0"/>
              <a:t> own the images? Can I download the images?                                      </a:t>
            </a:r>
            <a:r>
              <a:rPr lang="en-IN" sz="2000" dirty="0"/>
              <a:t>A: </a:t>
            </a:r>
            <a:r>
              <a:rPr lang="en-US" sz="2000" dirty="0"/>
              <a:t>No, </a:t>
            </a:r>
            <a:r>
              <a:rPr lang="en-US" sz="2000" dirty="0" err="1"/>
              <a:t>ImageNet</a:t>
            </a:r>
            <a:r>
              <a:rPr lang="en-US" sz="2000" dirty="0"/>
              <a:t> does not own the copyright of the images. </a:t>
            </a:r>
            <a:r>
              <a:rPr lang="en-US" sz="2000" dirty="0" err="1"/>
              <a:t>ImageNet</a:t>
            </a:r>
            <a:r>
              <a:rPr lang="en-US" sz="2000" dirty="0"/>
              <a:t> only provides thumbnails and URLs of images, in a way similar to what image search engines do.</a:t>
            </a:r>
          </a:p>
          <a:p>
            <a:pPr marL="0" indent="0">
              <a:buNone/>
            </a:pPr>
            <a:r>
              <a:rPr lang="en-US" sz="2000" i="1" dirty="0"/>
              <a:t>(</a:t>
            </a:r>
            <a:r>
              <a:rPr lang="en-IN" sz="2000" dirty="0">
                <a:hlinkClick r:id="rId3"/>
              </a:rPr>
              <a:t>http://image-net.org/download-imageurls</a:t>
            </a:r>
            <a:r>
              <a:rPr lang="en-IN" sz="2000" dirty="0"/>
              <a:t>)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err="1"/>
              <a:t>Q.Who</a:t>
            </a:r>
            <a:r>
              <a:rPr lang="en-US" sz="2000" b="1" dirty="0"/>
              <a:t> made this database ?</a:t>
            </a:r>
          </a:p>
          <a:p>
            <a:pPr marL="0" indent="0">
              <a:buNone/>
            </a:pPr>
            <a:r>
              <a:rPr lang="en-US" sz="2000" dirty="0"/>
              <a:t>A: </a:t>
            </a:r>
            <a:r>
              <a:rPr lang="en-IN" sz="2000" dirty="0"/>
              <a:t> </a:t>
            </a:r>
            <a:r>
              <a:rPr lang="en-IN" sz="2000" dirty="0">
                <a:hlinkClick r:id="rId4"/>
              </a:rPr>
              <a:t>Stanford Vision Lab, </a:t>
            </a:r>
            <a:r>
              <a:rPr lang="en-IN" sz="2000" dirty="0">
                <a:hlinkClick r:id="rId5"/>
              </a:rPr>
              <a:t>Stanford University</a:t>
            </a:r>
            <a:r>
              <a:rPr lang="en-IN" sz="2000" dirty="0"/>
              <a:t>, </a:t>
            </a:r>
            <a:r>
              <a:rPr lang="en-IN" sz="2000" dirty="0">
                <a:hlinkClick r:id="rId6"/>
              </a:rPr>
              <a:t>Princeton University</a:t>
            </a:r>
            <a:endParaRPr lang="en-IN" sz="2000" dirty="0"/>
          </a:p>
          <a:p>
            <a:pPr marL="0" indent="0">
              <a:buNone/>
            </a:pPr>
            <a:r>
              <a:rPr lang="en-IN" sz="2000" i="1" dirty="0"/>
              <a:t>(</a:t>
            </a:r>
            <a:r>
              <a:rPr lang="en-IN" sz="2000" b="1" u="sng" dirty="0">
                <a:hlinkClick r:id="rId4"/>
              </a:rPr>
              <a:t>Prof. Li </a:t>
            </a:r>
            <a:r>
              <a:rPr lang="en-IN" sz="2000" b="1" u="sng" dirty="0" err="1">
                <a:hlinkClick r:id="rId4"/>
              </a:rPr>
              <a:t>Fei-Fei</a:t>
            </a:r>
            <a:r>
              <a:rPr lang="en-IN" sz="2000" dirty="0"/>
              <a:t>, Princeton University, Stanford University</a:t>
            </a:r>
            <a:r>
              <a:rPr lang="en-IN" sz="20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9499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IN" dirty="0"/>
              <a:t>Few images of </a:t>
            </a:r>
            <a:r>
              <a:rPr lang="en-IN" dirty="0" err="1"/>
              <a:t>ImageNet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0" t="13710" r="16465" b="7401"/>
          <a:stretch/>
        </p:blipFill>
        <p:spPr bwMode="auto">
          <a:xfrm>
            <a:off x="914400" y="802679"/>
            <a:ext cx="7010400" cy="602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658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IN" dirty="0"/>
              <a:t>Cifar-10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059363"/>
          </a:xfrm>
        </p:spPr>
        <p:txBody>
          <a:bodyPr>
            <a:normAutofit/>
          </a:bodyPr>
          <a:lstStyle/>
          <a:p>
            <a:r>
              <a:rPr lang="en-US" sz="2000" b="1" dirty="0"/>
              <a:t>CIFAR-10 dataset</a:t>
            </a:r>
            <a:r>
              <a:rPr lang="en-US" sz="2000" dirty="0"/>
              <a:t> (</a:t>
            </a:r>
            <a:r>
              <a:rPr lang="en-US" sz="2000" dirty="0">
                <a:hlinkClick r:id="rId2" tooltip="Canadian Institute for Advanced Research"/>
              </a:rPr>
              <a:t>Canadian Institute For Advanced Research</a:t>
            </a:r>
            <a:r>
              <a:rPr lang="en-US" sz="2000" dirty="0"/>
              <a:t>)</a:t>
            </a:r>
          </a:p>
          <a:p>
            <a:r>
              <a:rPr lang="en-US" sz="2000" dirty="0"/>
              <a:t>Total of 10 classes and </a:t>
            </a:r>
            <a:r>
              <a:rPr lang="en-IN" sz="2000" dirty="0"/>
              <a:t>60,000 images each of size 32x32.</a:t>
            </a:r>
          </a:p>
          <a:p>
            <a:r>
              <a:rPr lang="en-US" sz="2000" dirty="0"/>
              <a:t>The 10 different classes represent : airplanes, cars, birds, cats, deer, dogs, frogs, horses, ships, and trucks. There are 6,000 images of each class.</a:t>
            </a:r>
          </a:p>
          <a:p>
            <a:r>
              <a:rPr lang="en-US" sz="2000" dirty="0"/>
              <a:t>There are 50000 training images and 10000 test images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0898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</a:t>
            </a:r>
            <a:r>
              <a:rPr lang="en-IN" dirty="0" err="1"/>
              <a:t>ppt</a:t>
            </a:r>
            <a:r>
              <a:rPr lang="en-IN" dirty="0"/>
              <a:t>	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Transfer Learning (TL) ?</a:t>
            </a:r>
          </a:p>
          <a:p>
            <a:r>
              <a:rPr lang="en-IN" dirty="0"/>
              <a:t>Need, Principle</a:t>
            </a:r>
          </a:p>
          <a:p>
            <a:r>
              <a:rPr lang="en-IN" dirty="0"/>
              <a:t>TL in CNN</a:t>
            </a:r>
          </a:p>
          <a:p>
            <a:r>
              <a:rPr lang="en-IN" dirty="0"/>
              <a:t>Understanding </a:t>
            </a:r>
            <a:r>
              <a:rPr lang="en-IN"/>
              <a:t>Databases used in </a:t>
            </a:r>
            <a:r>
              <a:rPr lang="en-IN" dirty="0"/>
              <a:t>DL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111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3" y="1066800"/>
            <a:ext cx="7646894" cy="5645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0600" y="58057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/>
              <a:t>All 10 categories of images in the CIFAR-10 dataset.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155056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The CIFAR-100 dataset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dataset is just like the CIFAR-10, except it has 100 classes containing 600 images each. </a:t>
            </a:r>
          </a:p>
          <a:p>
            <a:r>
              <a:rPr lang="en-US" sz="2000" dirty="0"/>
              <a:t>There are 500 training images and 100 testing images per class. </a:t>
            </a:r>
          </a:p>
          <a:p>
            <a:r>
              <a:rPr lang="en-US" sz="2000" dirty="0"/>
              <a:t>The 100 classes in the CIFAR-100 are grouped into 20 </a:t>
            </a:r>
            <a:r>
              <a:rPr lang="en-US" sz="2000" dirty="0" err="1"/>
              <a:t>superclasses</a:t>
            </a:r>
            <a:r>
              <a:rPr lang="en-US" sz="2000" dirty="0"/>
              <a:t>.</a:t>
            </a:r>
          </a:p>
          <a:p>
            <a:r>
              <a:rPr lang="en-US" sz="2000" dirty="0"/>
              <a:t>Each image comes with a "</a:t>
            </a:r>
            <a:r>
              <a:rPr lang="en-US" sz="2000" i="1" dirty="0"/>
              <a:t>fine" label </a:t>
            </a:r>
            <a:r>
              <a:rPr lang="en-US" sz="2000" dirty="0"/>
              <a:t>(the class to which it belongs) and a </a:t>
            </a:r>
            <a:r>
              <a:rPr lang="en-US" sz="2000" u="sng" dirty="0"/>
              <a:t>"coarse" label</a:t>
            </a:r>
            <a:r>
              <a:rPr lang="en-US" sz="2000" dirty="0"/>
              <a:t> (the superclass to which it belongs).</a:t>
            </a:r>
          </a:p>
          <a:p>
            <a:r>
              <a:rPr lang="en-US" sz="2000" dirty="0"/>
              <a:t>They were collected by Alex </a:t>
            </a:r>
            <a:r>
              <a:rPr lang="en-US" sz="2000" dirty="0" err="1"/>
              <a:t>Krizhevsky</a:t>
            </a:r>
            <a:r>
              <a:rPr lang="en-US" sz="2000" dirty="0"/>
              <a:t>, </a:t>
            </a:r>
            <a:r>
              <a:rPr lang="en-US" sz="2000" dirty="0" err="1"/>
              <a:t>Vinod</a:t>
            </a:r>
            <a:r>
              <a:rPr lang="en-US" sz="2000" dirty="0"/>
              <a:t> Nair, and Geoffrey Hinton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7036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29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/>
              <a:t>CIFAR-100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456" r="44008" b="8234"/>
          <a:stretch/>
        </p:blipFill>
        <p:spPr bwMode="auto">
          <a:xfrm>
            <a:off x="609600" y="1066800"/>
            <a:ext cx="816939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857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IN" dirty="0"/>
              <a:t>MNIST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MNIST database of handwritten digits has a training set of 60,000 examples, and a test set of 10,000 examples. . Size: </a:t>
            </a:r>
            <a:r>
              <a:rPr lang="en-IN" sz="2000" dirty="0"/>
              <a:t>28 x 28 pixel.</a:t>
            </a:r>
            <a:endParaRPr lang="en-US" sz="2000" dirty="0"/>
          </a:p>
          <a:p>
            <a:r>
              <a:rPr lang="en-US" sz="2000" dirty="0"/>
              <a:t>It is a subset of a larger set available from NIST. The digits have been size-normalized and centered in a fixed-size image.</a:t>
            </a:r>
          </a:p>
          <a:p>
            <a:r>
              <a:rPr lang="en-US" sz="2000" dirty="0"/>
              <a:t>Created by: Modified </a:t>
            </a:r>
            <a:r>
              <a:rPr lang="en-US" sz="2000" dirty="0">
                <a:hlinkClick r:id="rId2" tooltip="National Institute of Standards and Technology"/>
              </a:rPr>
              <a:t>National Institute of Standards and Technology</a:t>
            </a:r>
            <a:r>
              <a:rPr lang="en-US" sz="2000" dirty="0"/>
              <a:t> database.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An extended dataset similar to MNIST called </a:t>
            </a:r>
            <a:r>
              <a:rPr lang="en-US" sz="2000" u="sng" dirty="0"/>
              <a:t>EMNIST h</a:t>
            </a:r>
            <a:r>
              <a:rPr lang="en-US" sz="2000" dirty="0"/>
              <a:t>as been published in 2017, which contains 240,000 training images, and 40,000 testing images of handwritten digits and characters.</a:t>
            </a:r>
            <a:endParaRPr lang="en-IN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45238" r="36055" b="42659"/>
          <a:stretch/>
        </p:blipFill>
        <p:spPr bwMode="auto">
          <a:xfrm>
            <a:off x="914400" y="3505200"/>
            <a:ext cx="7315200" cy="138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8623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IN" dirty="0"/>
              <a:t>MNIST Database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990600"/>
            <a:ext cx="8285480" cy="564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6541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DD13-51E0-4882-914D-88C191C0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 err="1"/>
              <a:t>Mobilenet</a:t>
            </a:r>
            <a:r>
              <a:rPr lang="en-US" sz="2400" dirty="0"/>
              <a:t> V2 Model – trained at google 1.4 mill image , 1000 classes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F8F415-CCF1-4545-B6BE-8A9A0748F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2870"/>
            <a:ext cx="8229600" cy="36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23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10F3-DC4A-49AA-85DC-25F0BCA6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C59DC-D149-4FAB-BEEF-EE394C945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5819"/>
            <a:ext cx="8229600" cy="34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DCC7-0194-49DC-8C7C-D29AD7DA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A7139-0971-4565-B418-A222E054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3614"/>
            <a:ext cx="8229600" cy="42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41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8A60-A5B9-4B59-B4F8-886D430E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9E25-0FD4-41F8-8276-ED719F480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FEB5647-B6C1-4229-A9DC-9DC167A5B3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10029"/>
              </p:ext>
            </p:extLst>
          </p:nvPr>
        </p:nvGraphicFramePr>
        <p:xfrm>
          <a:off x="628650" y="1377950"/>
          <a:ext cx="788670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3" imgW="9410760" imgH="4907160" progId="Paint.Picture">
                  <p:embed/>
                </p:oleObj>
              </mc:Choice>
              <mc:Fallback>
                <p:oleObj name="Bitmap Image" r:id="rId3" imgW="9410760" imgH="4907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650" y="1377950"/>
                        <a:ext cx="7886700" cy="410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0040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EE2F-9910-4EE7-870C-F9E6DB69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6F8E-FA08-496C-93DA-9C368169D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3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 study of Transfer learning is motivated by the fact that people can intelligently </a:t>
            </a:r>
            <a:r>
              <a:rPr lang="en-US" sz="2400" u="sng" dirty="0"/>
              <a:t>apply knowledge learned previously</a:t>
            </a:r>
            <a:r>
              <a:rPr lang="en-US" sz="2400" dirty="0"/>
              <a:t> to solve new problems </a:t>
            </a:r>
            <a:r>
              <a:rPr lang="en-US" sz="2400" u="sng" dirty="0"/>
              <a:t>faster or with </a:t>
            </a:r>
            <a:r>
              <a:rPr lang="en-IN" sz="2400" u="sng" dirty="0"/>
              <a:t>better </a:t>
            </a:r>
            <a:r>
              <a:rPr lang="en-IN" sz="2400" dirty="0"/>
              <a:t>solutions.</a:t>
            </a:r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48000"/>
            <a:ext cx="4876800" cy="317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335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327-96FC-4018-A03A-5FF957FA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8C71-6E4C-4C2A-97FD-F1F4B1B90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50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Various other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https://en.wikipedia.org/wiki/List_of_datasets_for_machine-learning_research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4385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Standard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154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Ian </a:t>
            </a:r>
            <a:r>
              <a:rPr lang="en-US" sz="2000" dirty="0" err="1"/>
              <a:t>Goodfellow</a:t>
            </a:r>
            <a:r>
              <a:rPr lang="en-US" sz="2000" dirty="0"/>
              <a:t>, </a:t>
            </a:r>
            <a:r>
              <a:rPr lang="en-US" sz="2000" dirty="0" err="1"/>
              <a:t>Yoshua</a:t>
            </a:r>
            <a:r>
              <a:rPr lang="en-US" sz="2000" dirty="0"/>
              <a:t> </a:t>
            </a:r>
            <a:r>
              <a:rPr lang="en-US" sz="2000" dirty="0" err="1"/>
              <a:t>Bengio</a:t>
            </a:r>
            <a:r>
              <a:rPr lang="en-US" sz="2000" dirty="0"/>
              <a:t> and Aaron </a:t>
            </a:r>
            <a:r>
              <a:rPr lang="en-US" sz="2000" dirty="0" err="1"/>
              <a:t>Courville</a:t>
            </a:r>
            <a:r>
              <a:rPr lang="en-US" sz="2000" dirty="0"/>
              <a:t>, Deep Learning, MIT Press, 2016, </a:t>
            </a:r>
            <a:r>
              <a:rPr lang="en-IN" sz="2000" dirty="0"/>
              <a:t>ISBN: 9780262035613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 err="1"/>
              <a:t>Sinno</a:t>
            </a:r>
            <a:r>
              <a:rPr lang="en-IN" sz="2000" dirty="0"/>
              <a:t> </a:t>
            </a:r>
            <a:r>
              <a:rPr lang="en-IN" sz="2000" dirty="0" err="1"/>
              <a:t>Jialin</a:t>
            </a:r>
            <a:r>
              <a:rPr lang="en-IN" sz="2000" dirty="0"/>
              <a:t> Pan and </a:t>
            </a:r>
            <a:r>
              <a:rPr lang="en-IN" sz="2000" dirty="0" err="1"/>
              <a:t>Qiang</a:t>
            </a:r>
            <a:r>
              <a:rPr lang="en-IN" sz="2000" dirty="0"/>
              <a:t> Yang, </a:t>
            </a:r>
            <a:r>
              <a:rPr lang="en-US" sz="2000" dirty="0"/>
              <a:t>A Survey on Transfer Learning, IEEE Transactions on Knowledge and Data Engineering, </a:t>
            </a:r>
            <a:r>
              <a:rPr lang="en-US" sz="2000" dirty="0" err="1"/>
              <a:t>Vol</a:t>
            </a:r>
            <a:r>
              <a:rPr lang="en-US" sz="2000" dirty="0"/>
              <a:t> 22. No 10, October 2010, pp1345-1359.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 err="1">
                <a:hlinkClick r:id="rId2"/>
              </a:rPr>
              <a:t>Pretained</a:t>
            </a:r>
            <a:r>
              <a:rPr lang="en-IN" sz="2000" dirty="0">
                <a:hlinkClick r:id="rId2"/>
              </a:rPr>
              <a:t> Models for - ILSVRC-2012-CLS</a:t>
            </a:r>
            <a:r>
              <a:rPr lang="en-IN" sz="2000" dirty="0"/>
              <a:t> image classification dataset.                                (All </a:t>
            </a:r>
            <a:r>
              <a:rPr lang="en-IN" sz="2000" dirty="0" err="1"/>
              <a:t>Pretrained</a:t>
            </a:r>
            <a:r>
              <a:rPr lang="en-IN" sz="2000" dirty="0"/>
              <a:t> Models – VGG, </a:t>
            </a:r>
            <a:r>
              <a:rPr lang="en-IN" sz="2000" dirty="0" err="1"/>
              <a:t>Resnet</a:t>
            </a:r>
            <a:r>
              <a:rPr lang="en-IN" sz="2000" dirty="0"/>
              <a:t>, Inception, </a:t>
            </a:r>
            <a:r>
              <a:rPr lang="en-IN" sz="2000" dirty="0" err="1"/>
              <a:t>MobileNet</a:t>
            </a:r>
            <a:r>
              <a:rPr lang="en-IN" sz="2000" dirty="0"/>
              <a:t>, </a:t>
            </a:r>
            <a:r>
              <a:rPr lang="en-IN" sz="2000" dirty="0" err="1"/>
              <a:t>NASNet</a:t>
            </a:r>
            <a:r>
              <a:rPr lang="en-IN" sz="2000" dirty="0"/>
              <a:t>, </a:t>
            </a:r>
            <a:r>
              <a:rPr lang="en-IN" sz="2000" dirty="0" err="1"/>
              <a:t>PNASNe</a:t>
            </a:r>
            <a:r>
              <a:rPr lang="en-IN" sz="2000" dirty="0"/>
              <a:t>) </a:t>
            </a:r>
            <a:r>
              <a:rPr lang="en-IN" sz="2000" dirty="0">
                <a:hlinkClick r:id="rId3"/>
              </a:rPr>
              <a:t>https://github.com/tensorflow/models/tree/master/research/slim#Pretrained</a:t>
            </a:r>
            <a:endParaRPr lang="en-IN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Youtube</a:t>
            </a:r>
            <a:r>
              <a:rPr lang="en-US" sz="2000" dirty="0"/>
              <a:t> videos</a:t>
            </a:r>
          </a:p>
          <a:p>
            <a:pPr lvl="1" indent="-342900">
              <a:buFont typeface="+mj-lt"/>
              <a:buAutoNum type="alphaLcPeriod"/>
            </a:pPr>
            <a:r>
              <a:rPr lang="en-IN" sz="1800" dirty="0">
                <a:hlinkClick r:id="rId4"/>
              </a:rPr>
              <a:t>https://www.youtube.com/watch?v=_2EHcpg52uU</a:t>
            </a:r>
            <a:r>
              <a:rPr lang="en-IN" sz="1800" dirty="0"/>
              <a:t> Leo </a:t>
            </a:r>
            <a:r>
              <a:rPr lang="en-IN" sz="1800" dirty="0" err="1"/>
              <a:t>Isikdogan</a:t>
            </a:r>
            <a:r>
              <a:rPr lang="en-IN" sz="1800" dirty="0"/>
              <a:t>, </a:t>
            </a:r>
            <a:r>
              <a:rPr lang="en-US" sz="1800" dirty="0"/>
              <a:t>researcher at Intel Corporation)</a:t>
            </a:r>
            <a:endParaRPr lang="en-IN" sz="1800" dirty="0"/>
          </a:p>
          <a:p>
            <a:pPr lvl="1" indent="-342900">
              <a:buFont typeface="+mj-lt"/>
              <a:buAutoNum type="alphaLcPeriod"/>
            </a:pPr>
            <a:r>
              <a:rPr lang="en-IN" sz="1800" dirty="0">
                <a:hlinkClick r:id="rId5"/>
              </a:rPr>
              <a:t>https://www.youtube.com/watch?v=yofjFQddwHE</a:t>
            </a:r>
            <a:r>
              <a:rPr lang="en-IN" sz="1800" dirty="0"/>
              <a:t> (Andrew NG, </a:t>
            </a:r>
            <a:r>
              <a:rPr lang="en-IN" sz="1800" dirty="0" err="1"/>
              <a:t>Standford</a:t>
            </a:r>
            <a:r>
              <a:rPr lang="en-IN" sz="1800" dirty="0"/>
              <a:t>, </a:t>
            </a:r>
            <a:r>
              <a:rPr lang="en-IN" sz="1800" dirty="0" err="1"/>
              <a:t>Coursera</a:t>
            </a:r>
            <a:r>
              <a:rPr lang="en-IN" sz="1800" dirty="0"/>
              <a:t> Teacher)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63896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51" y="457200"/>
            <a:ext cx="8229600" cy="515203"/>
          </a:xfrm>
        </p:spPr>
        <p:txBody>
          <a:bodyPr>
            <a:normAutofit fontScale="90000"/>
          </a:bodyPr>
          <a:lstStyle/>
          <a:p>
            <a:r>
              <a:rPr lang="en-IN" dirty="0"/>
              <a:t>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534400" cy="4525963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27247" r="21376" b="22557"/>
          <a:stretch/>
        </p:blipFill>
        <p:spPr bwMode="auto">
          <a:xfrm>
            <a:off x="990600" y="1542196"/>
            <a:ext cx="7382302" cy="3443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9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Revisiting Transfer Learning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6500561" cy="434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96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22437"/>
            <a:ext cx="8534400" cy="3840163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Transfer learning is the reuse of a pre-trained model on a new problem.</a:t>
            </a:r>
          </a:p>
          <a:p>
            <a:pPr algn="just"/>
            <a:r>
              <a:rPr lang="en-US" sz="2400" dirty="0"/>
              <a:t>In transfer learning, the knowledge of an already trained machine learning model is applied to a different but related problem. </a:t>
            </a:r>
          </a:p>
          <a:p>
            <a:pPr algn="just"/>
            <a:r>
              <a:rPr lang="en-US" sz="2400" dirty="0"/>
              <a:t>For example, if you trained a simple classifier to predict whether an image contains a backpack, you could use the knowledge that the model gained during its training to recognize other objects like sunglasses.</a:t>
            </a:r>
            <a:endParaRPr lang="en-IN" sz="2400" dirty="0"/>
          </a:p>
          <a:p>
            <a:pPr algn="just"/>
            <a:endParaRPr lang="en-IN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IN" dirty="0"/>
              <a:t>Technically Speaking….</a:t>
            </a:r>
          </a:p>
        </p:txBody>
      </p:sp>
    </p:spTree>
    <p:extLst>
      <p:ext uri="{BB962C8B-B14F-4D97-AF65-F5344CB8AC3E}">
        <p14:creationId xmlns:p14="http://schemas.microsoft.com/office/powerpoint/2010/main" val="206315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“What to transfer” in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Instance-transfer  </a:t>
            </a:r>
            <a:r>
              <a:rPr lang="en-US" sz="2400" dirty="0"/>
              <a:t>approach, </a:t>
            </a:r>
          </a:p>
          <a:p>
            <a:r>
              <a:rPr lang="en-US" sz="2400" dirty="0"/>
              <a:t>The feature-representation-transfer approach, </a:t>
            </a:r>
          </a:p>
          <a:p>
            <a:r>
              <a:rPr lang="en-US" sz="2400" u="sng" dirty="0"/>
              <a:t>The parameter-transfer approach</a:t>
            </a:r>
            <a:r>
              <a:rPr lang="en-US" sz="2400" dirty="0"/>
              <a:t>, </a:t>
            </a:r>
          </a:p>
          <a:p>
            <a:r>
              <a:rPr lang="en-US" sz="2400" dirty="0"/>
              <a:t>The relational-knowledge transfer </a:t>
            </a:r>
            <a:r>
              <a:rPr lang="en-IN" sz="2400" dirty="0"/>
              <a:t>approach</a:t>
            </a: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E40DC-D3DE-417F-A794-51D47368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9746"/>
            <a:ext cx="9144000" cy="27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5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Advantages: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4525963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Saving training time</a:t>
            </a:r>
          </a:p>
          <a:p>
            <a:pPr algn="just"/>
            <a:r>
              <a:rPr lang="en-US" sz="2800" dirty="0"/>
              <a:t>Better performance of neural networks (in most cases)</a:t>
            </a:r>
          </a:p>
          <a:p>
            <a:pPr algn="just"/>
            <a:r>
              <a:rPr lang="en-US" sz="2800" dirty="0"/>
              <a:t>Not needing a lot of data.</a:t>
            </a:r>
          </a:p>
          <a:p>
            <a:pPr algn="just"/>
            <a:endParaRPr lang="en-IN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0"/>
            <a:ext cx="6858000" cy="338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64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1200</Words>
  <Application>Microsoft Office PowerPoint</Application>
  <PresentationFormat>On-screen Show (4:3)</PresentationFormat>
  <Paragraphs>110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CIDFont+F6</vt:lpstr>
      <vt:lpstr>Times New Roman</vt:lpstr>
      <vt:lpstr>Office Theme</vt:lpstr>
      <vt:lpstr>Paintbrush Picture</vt:lpstr>
      <vt:lpstr>Unit III    Further Steps in                 Deep Learning – part 1</vt:lpstr>
      <vt:lpstr>Contents of the Unit</vt:lpstr>
      <vt:lpstr>This ppt …</vt:lpstr>
      <vt:lpstr>Motivation</vt:lpstr>
      <vt:lpstr>Transfer Learning</vt:lpstr>
      <vt:lpstr>Revisiting Transfer Learning</vt:lpstr>
      <vt:lpstr>Technically Speaking….</vt:lpstr>
      <vt:lpstr>“What to transfer” in learning</vt:lpstr>
      <vt:lpstr>Advantages:</vt:lpstr>
      <vt:lpstr>PowerPoint Presentation</vt:lpstr>
      <vt:lpstr>TL </vt:lpstr>
      <vt:lpstr>The popular CNN</vt:lpstr>
      <vt:lpstr>PowerPoint Presentation</vt:lpstr>
      <vt:lpstr>Another Example for TL - DL</vt:lpstr>
      <vt:lpstr>PowerPoint Presentation</vt:lpstr>
      <vt:lpstr>An example of TL in DL - CNN</vt:lpstr>
      <vt:lpstr>CNN trained on a big database</vt:lpstr>
      <vt:lpstr>Technique 1: Train the Top layer model only</vt:lpstr>
      <vt:lpstr>Technique 2: Fine tune all layers</vt:lpstr>
      <vt:lpstr>PowerPoint Presentation</vt:lpstr>
      <vt:lpstr>What do we do after this…</vt:lpstr>
      <vt:lpstr>Generally what do each layer do in CNN …</vt:lpstr>
      <vt:lpstr>Can we do partial transfer learning ?</vt:lpstr>
      <vt:lpstr>Where does transfer learning make sense ? (Transfer from  A  Task B)</vt:lpstr>
      <vt:lpstr>Where Transfer Learning may not work ?</vt:lpstr>
      <vt:lpstr>Huge Databases</vt:lpstr>
      <vt:lpstr>ImageNet</vt:lpstr>
      <vt:lpstr>Few images of ImageNet</vt:lpstr>
      <vt:lpstr>Cifar-10</vt:lpstr>
      <vt:lpstr>PowerPoint Presentation</vt:lpstr>
      <vt:lpstr>The CIFAR-100 dataset</vt:lpstr>
      <vt:lpstr>CIFAR-100</vt:lpstr>
      <vt:lpstr>MNIST Dataset</vt:lpstr>
      <vt:lpstr>MNIST Database</vt:lpstr>
      <vt:lpstr>Mobilenet V2 Model – trained at google 1.4 mill image , 1000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Various other databases</vt:lpstr>
      <vt:lpstr>Standard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II    Planning – part 2</dc:title>
  <dc:creator>Admin</dc:creator>
  <cp:lastModifiedBy>Smita Kulkarni</cp:lastModifiedBy>
  <cp:revision>259</cp:revision>
  <dcterms:created xsi:type="dcterms:W3CDTF">2006-08-16T00:00:00Z</dcterms:created>
  <dcterms:modified xsi:type="dcterms:W3CDTF">2022-03-07T14:05:32Z</dcterms:modified>
</cp:coreProperties>
</file>